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Average"/>
      <p:regular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828BAD-FAA9-41BD-A641-10470E249CCF}">
  <a:tblStyle styleId="{17828BAD-FAA9-41BD-A641-10470E249C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swald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060ef454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060ef454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060ef454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060ef454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060ef454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060ef454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060ef4543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060ef4543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060ef454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060ef454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060ef454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060ef454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060ef454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060ef454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060ef454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060ef454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060ef454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060ef454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060ef454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060ef454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0f36d57a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0f36d57a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060ef454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060ef454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60ef454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60ef454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060ef454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060ef454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060ef454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060ef454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060ef454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060ef454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060ef4543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060ef4543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060ef454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060ef454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060ef454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060ef454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060ef454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060ef454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060ef454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060ef454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060ef45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060ef45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060ef454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060ef454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060ef454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060ef454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060ef454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060ef454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060ef454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060ef454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060ef454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060ef454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060ef4543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060ef4543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60ef454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60ef454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060ef454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060ef454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060ef454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060ef454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060ef454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060ef454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060ef45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060ef45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060ef454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060ef454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60ef45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060ef45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060ef45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060ef45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60ef454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60ef45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060ef454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060ef454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060ef454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060ef454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gif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gif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gif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gif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gif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gif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gif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gif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gif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gif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gif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gif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gif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gif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hkkEPguyXwA" TargetMode="External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Practica 3 de AC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</a:t>
            </a:r>
            <a:r>
              <a:rPr lang="es"/>
              <a:t>Jiménez</a:t>
            </a:r>
            <a:r>
              <a:rPr lang="es"/>
              <a:t> Serrano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395288" y="1017725"/>
            <a:ext cx="5457824" cy="39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pic>
        <p:nvPicPr>
          <p:cNvPr id="176" name="Google Shape;176;p29" title="Fase8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0" title="Fase9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 Cronograma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35040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693200" y="2996500"/>
            <a:ext cx="35040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25" y="1061008"/>
            <a:ext cx="3492624" cy="2790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31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768275"/>
                <a:gridCol w="768275"/>
                <a:gridCol w="768275"/>
                <a:gridCol w="7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BNZ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74" y="1061000"/>
            <a:ext cx="1464477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Instrucciones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Cronograma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 title="Fase10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74" y="1061000"/>
            <a:ext cx="1464477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 title="Fase1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74" y="1061000"/>
            <a:ext cx="1464477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 title="Fase12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74" y="1061000"/>
            <a:ext cx="1464477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5" title="Fase13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74" y="1061000"/>
            <a:ext cx="1464477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 title="Fase14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74" y="1061000"/>
            <a:ext cx="1464477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 Cronograma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152475"/>
            <a:ext cx="35040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25" y="1061000"/>
            <a:ext cx="3492624" cy="27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37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847075"/>
                <a:gridCol w="847075"/>
                <a:gridCol w="847075"/>
                <a:gridCol w="84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8" title="Fase15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 title="Fase16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0" title="Fase17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1" title="Fase18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Propuesto </a:t>
            </a:r>
            <a:r>
              <a:rPr lang="es"/>
              <a:t>Núm</a:t>
            </a:r>
            <a:r>
              <a:rPr lang="es"/>
              <a:t>. 9:</a:t>
            </a:r>
            <a:br>
              <a:rPr lang="es"/>
            </a:br>
            <a:br>
              <a:rPr lang="es"/>
            </a:br>
            <a:r>
              <a:rPr lang="es"/>
              <a:t>SUB .4 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BNZ (.3) 5 {Z0}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ST .2 (.3++)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2" title="Fase19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3" title="Fase20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4" title="Fase21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5" title="Fase22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6" title="Fase23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989" y="1017725"/>
            <a:ext cx="2565312" cy="36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 Cronograma</a:t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311700" y="1152475"/>
            <a:ext cx="35040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4693200" y="2996500"/>
            <a:ext cx="35040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5" y="1061008"/>
            <a:ext cx="3326325" cy="2790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47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768275"/>
                <a:gridCol w="768275"/>
                <a:gridCol w="768275"/>
                <a:gridCol w="7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CLE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691" y="1017725"/>
            <a:ext cx="1444608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8" title="Fase24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691" y="1017725"/>
            <a:ext cx="1444608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9" title="Fase25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691" y="1017725"/>
            <a:ext cx="1444608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0" title="Fase26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691" y="1017725"/>
            <a:ext cx="1444608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1" title="Fase27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691" y="1017725"/>
            <a:ext cx="1444608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SUB .4, 20 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Función</a:t>
            </a:r>
            <a:r>
              <a:rPr lang="es"/>
              <a:t>: Realiza la resta del </a:t>
            </a:r>
            <a:r>
              <a:rPr lang="es"/>
              <a:t>contenido del registro 4 al</a:t>
            </a:r>
            <a:r>
              <a:rPr lang="es"/>
              <a:t> contenido de la dirección de memoria 20, almacenando el resultado en el registro 4.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Modo de Direccionamiento</a:t>
            </a:r>
            <a:r>
              <a:rPr lang="es"/>
              <a:t>: </a:t>
            </a:r>
            <a:r>
              <a:rPr lang="es"/>
              <a:t>Directo absoluto a memoria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Tipo de Instrucción</a:t>
            </a:r>
            <a:r>
              <a:rPr lang="es"/>
              <a:t>: Aritmético.</a:t>
            </a:r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768275"/>
                <a:gridCol w="768275"/>
                <a:gridCol w="768275"/>
                <a:gridCol w="7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SUB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2" title="Fase28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017725"/>
            <a:ext cx="5457825" cy="39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691" y="1017725"/>
            <a:ext cx="1444608" cy="3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BNZ (.3) 5</a:t>
            </a:r>
            <a:r>
              <a:rPr lang="es"/>
              <a:t>; Con el biestable de resultado cero desactivado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Función</a:t>
            </a:r>
            <a:r>
              <a:rPr lang="es"/>
              <a:t>: Verifica si biestable z </a:t>
            </a:r>
            <a:r>
              <a:rPr lang="es"/>
              <a:t>está</a:t>
            </a:r>
            <a:r>
              <a:rPr lang="es"/>
              <a:t> a 0; si es así, salta a la dirección de memoria almacenada en el registro 3 + 5 de desplazamiento para continuar la ejecución desde dicha </a:t>
            </a:r>
            <a:r>
              <a:rPr lang="es"/>
              <a:t>dirección</a:t>
            </a:r>
            <a:r>
              <a:rPr lang="es"/>
              <a:t> de memoria.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Modo de Direccionamiento</a:t>
            </a:r>
            <a:r>
              <a:rPr lang="es"/>
              <a:t>: (Directo Relativo a registro base).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Tipo de Instrucción</a:t>
            </a:r>
            <a:r>
              <a:rPr lang="es"/>
              <a:t>: Control de flujo.</a:t>
            </a:r>
            <a:endParaRPr/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768275"/>
                <a:gridCol w="768275"/>
                <a:gridCol w="768275"/>
                <a:gridCol w="7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BNZ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ST .2, (.3++) 5 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Función</a:t>
            </a:r>
            <a:r>
              <a:rPr lang="es"/>
              <a:t>: Almacena el contenido del registro 2 en la dirección de memoria apuntada por el registro 3 + 5 de desplazamiento; e incrementa automáticamente el contenido de registro 3 en 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Modo de Direccionamiento</a:t>
            </a:r>
            <a:r>
              <a:rPr lang="es"/>
              <a:t>: Desplazamiento (Directo absoluto a registro) con </a:t>
            </a:r>
            <a:r>
              <a:rPr lang="es"/>
              <a:t>postIncremento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Tipo de Instrucción</a:t>
            </a:r>
            <a:r>
              <a:rPr lang="es"/>
              <a:t>: Transferencia de datos.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3" name="Google Shape;93;p18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847075"/>
                <a:gridCol w="847075"/>
                <a:gridCol w="847075"/>
                <a:gridCol w="84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CLE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Función</a:t>
            </a:r>
            <a:r>
              <a:rPr lang="es"/>
              <a:t>: Limpia (pone a cero) el bit de interrupción externa.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Modo de Direccionamiento</a:t>
            </a:r>
            <a:r>
              <a:rPr lang="es"/>
              <a:t>: Implícito (no requiere operandos).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Tipo de Instrucción</a:t>
            </a:r>
            <a:r>
              <a:rPr lang="es"/>
              <a:t>: Control o manejo de registros.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0" name="Google Shape;100;p19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768275"/>
                <a:gridCol w="768275"/>
                <a:gridCol w="768275"/>
                <a:gridCol w="7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CLE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-Flujo de información</a:t>
            </a:r>
            <a:endParaRPr/>
          </a:p>
        </p:txBody>
      </p:sp>
      <p:pic>
        <p:nvPicPr>
          <p:cNvPr descr="Practica 3 de AC" id="106" name="Google Shape;106;p20" title="AC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550" y="1017725"/>
            <a:ext cx="7092900" cy="39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- Cronograma prueba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65176" t="10770"/>
          <a:stretch/>
        </p:blipFill>
        <p:spPr>
          <a:xfrm>
            <a:off x="365025" y="946475"/>
            <a:ext cx="1464099" cy="3147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21"/>
          <p:cNvGraphicFramePr/>
          <p:nvPr/>
        </p:nvGraphicFramePr>
        <p:xfrm>
          <a:off x="365025" y="4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{17828BAD-FAA9-41BD-A641-10470E249CCF}</a:tableStyleId>
              </a:tblPr>
              <a:tblGrid>
                <a:gridCol w="768275"/>
                <a:gridCol w="768275"/>
                <a:gridCol w="768275"/>
                <a:gridCol w="7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SUB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784" y="946475"/>
            <a:ext cx="2786517" cy="3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